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5" r:id="rId1"/>
    <p:sldMasterId id="2147484787" r:id="rId2"/>
    <p:sldMasterId id="2147485260" r:id="rId3"/>
  </p:sldMasterIdLst>
  <p:notesMasterIdLst>
    <p:notesMasterId r:id="rId30"/>
  </p:notesMasterIdLst>
  <p:handoutMasterIdLst>
    <p:handoutMasterId r:id="rId31"/>
  </p:handoutMasterIdLst>
  <p:sldIdLst>
    <p:sldId id="323" r:id="rId4"/>
    <p:sldId id="297" r:id="rId5"/>
    <p:sldId id="459" r:id="rId6"/>
    <p:sldId id="435" r:id="rId7"/>
    <p:sldId id="458" r:id="rId8"/>
    <p:sldId id="299" r:id="rId9"/>
    <p:sldId id="445" r:id="rId10"/>
    <p:sldId id="446" r:id="rId11"/>
    <p:sldId id="448" r:id="rId12"/>
    <p:sldId id="449" r:id="rId13"/>
    <p:sldId id="450" r:id="rId14"/>
    <p:sldId id="451" r:id="rId15"/>
    <p:sldId id="452" r:id="rId16"/>
    <p:sldId id="453" r:id="rId17"/>
    <p:sldId id="432" r:id="rId18"/>
    <p:sldId id="443" r:id="rId19"/>
    <p:sldId id="456" r:id="rId20"/>
    <p:sldId id="441" r:id="rId21"/>
    <p:sldId id="461" r:id="rId22"/>
    <p:sldId id="460" r:id="rId23"/>
    <p:sldId id="436" r:id="rId24"/>
    <p:sldId id="437" r:id="rId25"/>
    <p:sldId id="439" r:id="rId26"/>
    <p:sldId id="440" r:id="rId27"/>
    <p:sldId id="438" r:id="rId28"/>
    <p:sldId id="457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FF00"/>
    <a:srgbClr val="23AB3A"/>
    <a:srgbClr val="99FF66"/>
    <a:srgbClr val="000000"/>
    <a:srgbClr val="E89E18"/>
    <a:srgbClr val="0000FF"/>
    <a:srgbClr val="00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3040" autoAdjust="0"/>
  </p:normalViewPr>
  <p:slideViewPr>
    <p:cSldViewPr>
      <p:cViewPr varScale="1">
        <p:scale>
          <a:sx n="85" d="100"/>
          <a:sy n="85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2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63CAF788-ED26-41B5-AE4A-B9F2F386E6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3B05A9EE-CB98-470F-A2DA-CD26D239FF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xmlns="" id="{D89C3F1D-539C-46E1-A3DB-F1884935A5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xmlns="" id="{4B72516B-809A-47E6-A7AC-52643412D4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7635A54C-3F2B-4BBC-BCDF-36905D48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61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61D20F44-4722-4446-BC0B-4D67C6AFB8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15FDA614-1F04-4747-BC3A-24EF9CD264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A49DE84B-8406-4449-A575-4B53B820D6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xmlns="" id="{3FE17366-ED17-41C6-B0E9-6C806E72A1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xmlns="" id="{FDCFC388-F832-4BB5-AFD3-BB312C8C4D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xmlns="" id="{375AB9B4-2FB9-40CC-A035-BC5967F47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C0D65D7-AB91-4BF7-9979-E57BDE545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416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A323B235-AAB3-4A75-95E3-42AAB6587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5C32C6E0-82AD-4C6D-B423-7C47C11B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FF60B811-59C2-409D-BC52-FEF038989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9C5D2B-5C50-4889-8BA7-DF2FA42ACBF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22B31B56-1645-4536-9EB1-B2D16EC2A322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xmlns="" id="{CA55A1EE-2374-4058-813C-9BEB08534AC1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F8CF516A-B707-4705-A549-012BEA85A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3048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77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32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30061D88-FAD2-48DD-B0FF-7A22BCE1F42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xmlns="" id="{FED24731-B1AD-4318-A5E0-7F1EAECDB630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ACC4DBB-B26F-46ED-B34B-3F721D02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4346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02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3557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028EB5AF-7010-4973-8F57-223CADECEAFE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xmlns="" id="{E2F1F3FC-3EC8-4401-A37F-3016862B4D80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B55C355-0CB5-45F5-8240-6978B9ED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3600"/>
            <a:ext cx="2749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96" y="443022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596" y="1143000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52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9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524000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1DCF4E-D2E1-41BC-8470-C4BBCC0D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algn="l" eaLnBrk="1" hangingPunct="1">
              <a:defRPr sz="1800">
                <a:solidFill>
                  <a:prstClr val="black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fld id="{EA53D636-CFCC-4A61-8CAA-625742202C02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F80A36-EEC8-44B0-9BCB-94C1FF7F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algn="l" eaLnBrk="1" hangingPunct="1">
              <a:defRPr sz="1800">
                <a:solidFill>
                  <a:prstClr val="black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589E59-80E3-42A5-8C7D-D81F679D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9BA677-9177-4F3C-A58A-808E935B0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84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62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0F9FA8B2-780E-4302-95AB-203C8C6E1981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CE4328C5-87B2-4F4F-93F6-FBE6A21F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43600"/>
            <a:ext cx="2749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5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DCA268-2AA1-43D0-8F90-0E154AC6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algn="l" eaLnBrk="1" hangingPunct="1">
              <a:defRPr sz="1800">
                <a:solidFill>
                  <a:prstClr val="black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fld id="{619E0D8E-D970-48FF-BAC7-CD4A9518E8D6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EA5887-7311-4A8A-BF3A-BAE2CD17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algn="l" eaLnBrk="1" hangingPunct="1">
              <a:defRPr sz="1800">
                <a:solidFill>
                  <a:prstClr val="black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349C62-E215-4BDA-AE3E-5661CE61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96FFE5-B8BA-4BD8-A511-F6FA1C1E9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60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440C8D7F-BCD4-4CF7-BBD7-020FF367635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9">
            <a:extLst>
              <a:ext uri="{FF2B5EF4-FFF2-40B4-BE49-F238E27FC236}">
                <a16:creationId xmlns:a16="http://schemas.microsoft.com/office/drawing/2014/main" xmlns="" id="{19A4E635-A0EB-4E22-9490-9EF1BA881E0B}"/>
              </a:ext>
            </a:extLst>
          </p:cNvPr>
          <p:cNvSpPr/>
          <p:nvPr/>
        </p:nvSpPr>
        <p:spPr>
          <a:xfrm>
            <a:off x="6415088" y="1524000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D15DF31-CB23-4724-9F9A-D092BEC3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5943600"/>
            <a:ext cx="2749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27" y="444795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56947" y="15240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474" y="1524000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010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>
            <a:lvl1pPr>
              <a:defRPr sz="320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31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78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841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41529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41529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01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41529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4116388"/>
            <a:ext cx="4152900" cy="198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86300" y="1981200"/>
            <a:ext cx="41529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625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609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41529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81200"/>
            <a:ext cx="41529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116388"/>
            <a:ext cx="4152900" cy="198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116388"/>
            <a:ext cx="4152900" cy="198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816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41529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4116388"/>
            <a:ext cx="4152900" cy="198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6300" y="1981200"/>
            <a:ext cx="41529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494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1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C51863-B077-426E-BAA4-AE0970FA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742B-8BE7-4A8E-8150-419736C2C73D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789AC1-A843-4351-958C-E32BA1C8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53C4C-C333-4E1A-81C1-452DA047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F3D7-1237-4D15-9CA0-AFBB49832626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1A60D9-4147-4EC6-AC6E-6354DC8A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5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CEBC37-0C53-463B-9D09-569EF65D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5DCA-586A-4124-8183-F735683655DC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0DEE4-2893-4706-9E90-5F19E8DF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89E55B37-7AA5-4E8F-872C-7E4F886FEEE0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xmlns="" id="{E2AD85C2-DA66-44D9-AE54-EFDBD8B8DBE2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6018BC0F-C216-444C-9BAC-27F53C297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5867400"/>
            <a:ext cx="1268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96" y="443022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596" y="1143000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946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CF5337-3A6D-4F91-9F9E-6E36112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18275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BD4B-2DC6-47C7-B113-64065605E0C1}" type="datetimeFigureOut">
              <a:rPr lang="en-US"/>
              <a:pPr>
                <a:defRPr/>
              </a:pPr>
              <a:t>2/12/2019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061DA6-6BC8-47E7-98AD-DFB9DBAE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65D7182-A74D-4FED-87FE-6D51833A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0424-4181-4B7E-AA87-9C2475B62757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2E7AC03-F900-48D6-9942-0AE9E264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3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72AEB18-CC3E-43ED-A885-ECB17765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EA7E-5BCC-4758-A908-B9F50CCC3B30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A50F514-A4D0-406F-8CA9-7891868A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5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7F137B9-49C2-4B44-94AB-0C0A4E7D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6C06-2ABA-4BCD-BF22-F5E284FAA4A7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A40B14C-28AB-4A67-AA77-E618435D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9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ADA12A6-932B-4D27-9E2D-3F17D6BF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38C0-84F7-4417-B5DF-EE484534D55B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61E10FF-6191-4B2B-BEEF-9878F6CD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32028D-B045-468A-A82D-0BE409FA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2474-C23E-45D6-928B-77403132833C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0C9712C-0907-41C0-87D1-574B7CB4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2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75563-D90C-4DB2-9DDC-8984F456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7C3E-50D6-49E3-A79E-C90CAC582397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E0E7ED-10E9-48C5-A9E9-BB93721A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54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6E8032-28F6-427C-B157-7B968FCA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3DBE-3E75-4A5A-9490-96B66539CB64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B08D4-07A3-44BA-8E04-C300535F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9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0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524000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23D9D6-2419-45C1-A69B-7D79C99F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800">
                <a:solidFill>
                  <a:prstClr val="black"/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fld id="{09175F75-C567-4111-8BCB-363D063C087F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991C00-60D4-4B18-8568-313C1D56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800">
                <a:solidFill>
                  <a:prstClr val="black"/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8F1502-B120-4983-8110-63665628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F7270A-46DB-4606-B402-3DAFF142F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47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20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3EEA7469-7B6E-486E-B12C-AF5C8E2B7667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B0E2DA0C-B37B-4B65-8D78-91DCD2A70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67400"/>
            <a:ext cx="13747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BFA15F-279A-4147-A00D-E2EEF574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800">
                <a:solidFill>
                  <a:prstClr val="black"/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fld id="{04BD3DF0-F0FD-4876-BB54-25F70437A777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31CDF5-5F87-499F-9ADB-028EFEF0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800">
                <a:solidFill>
                  <a:prstClr val="black"/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471B8B-B9CE-4BCD-A310-42F9D008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146920-10F3-4A53-9ADA-861A81765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8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B19719B-38B9-4BA4-A20D-9C30462D76A7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CB8D99-7706-48BF-870E-9D3B74A6C0F8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xmlns="" id="{DFB55262-EDF1-4025-BEE8-28551AB5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33400"/>
            <a:ext cx="8185150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xmlns="" id="{F4D8A227-A7E8-4B5F-AB1E-C349ABBE2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731963"/>
            <a:ext cx="81851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2" name="Picture 1">
            <a:extLst>
              <a:ext uri="{FF2B5EF4-FFF2-40B4-BE49-F238E27FC236}">
                <a16:creationId xmlns:a16="http://schemas.microsoft.com/office/drawing/2014/main" xmlns="" id="{AD917B44-B33E-455C-B757-E6B9EB9503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89638"/>
            <a:ext cx="12604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09" r:id="rId1"/>
    <p:sldLayoutId id="2147487385" r:id="rId2"/>
    <p:sldLayoutId id="2147487410" r:id="rId3"/>
    <p:sldLayoutId id="2147487386" r:id="rId4"/>
    <p:sldLayoutId id="2147487411" r:id="rId5"/>
    <p:sldLayoutId id="2147487387" r:id="rId6"/>
    <p:sldLayoutId id="2147487412" r:id="rId7"/>
    <p:sldLayoutId id="2147487413" r:id="rId8"/>
    <p:sldLayoutId id="2147487388" r:id="rId9"/>
    <p:sldLayoutId id="2147487389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B785533-02CA-4DBA-8EB5-B0B992440CC7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87B5EC3-DD42-472E-9F21-9982AC0331C2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xmlns="" id="{0692417D-8F2F-41AD-9325-84D50BBC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33400"/>
            <a:ext cx="8185150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5" name="Text Placeholder 3">
            <a:extLst>
              <a:ext uri="{FF2B5EF4-FFF2-40B4-BE49-F238E27FC236}">
                <a16:creationId xmlns:a16="http://schemas.microsoft.com/office/drawing/2014/main" xmlns="" id="{5648B341-AABD-439A-A1FD-83E302C933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731963"/>
            <a:ext cx="81851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6" name="Picture 2">
            <a:extLst>
              <a:ext uri="{FF2B5EF4-FFF2-40B4-BE49-F238E27FC236}">
                <a16:creationId xmlns:a16="http://schemas.microsoft.com/office/drawing/2014/main" xmlns="" id="{6493DDE7-09DB-4A05-A14A-F87163842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9800"/>
            <a:ext cx="2749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14" r:id="rId1"/>
    <p:sldLayoutId id="2147487390" r:id="rId2"/>
    <p:sldLayoutId id="2147487415" r:id="rId3"/>
    <p:sldLayoutId id="2147487391" r:id="rId4"/>
    <p:sldLayoutId id="2147487416" r:id="rId5"/>
    <p:sldLayoutId id="2147487392" r:id="rId6"/>
    <p:sldLayoutId id="2147487417" r:id="rId7"/>
    <p:sldLayoutId id="2147487418" r:id="rId8"/>
    <p:sldLayoutId id="2147487419" r:id="rId9"/>
    <p:sldLayoutId id="2147487393" r:id="rId10"/>
    <p:sldLayoutId id="2147487394" r:id="rId11"/>
    <p:sldLayoutId id="2147487395" r:id="rId12"/>
    <p:sldLayoutId id="2147487396" r:id="rId13"/>
    <p:sldLayoutId id="2147487397" r:id="rId14"/>
    <p:sldLayoutId id="2147487398" r:id="rId15"/>
    <p:sldLayoutId id="214748742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140D8F-CE26-44F7-B7A8-DB3A2B44A391}"/>
              </a:ext>
            </a:extLst>
          </p:cNvPr>
          <p:cNvSpPr/>
          <p:nvPr/>
        </p:nvSpPr>
        <p:spPr>
          <a:xfrm>
            <a:off x="228600" y="161925"/>
            <a:ext cx="8686800" cy="6324600"/>
          </a:xfrm>
          <a:prstGeom prst="rect">
            <a:avLst/>
          </a:prstGeom>
          <a:noFill/>
          <a:ln w="12700">
            <a:solidFill>
              <a:srgbClr val="004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xmlns="" id="{36EF3888-0954-4553-87E5-6E9B842F0E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xmlns="" id="{3D8F43A2-9A60-440A-9CCD-0307829FA0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851236-352E-42FB-A3F0-39A953A86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05575"/>
            <a:ext cx="2133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D7ABE367-395B-41D1-AAA0-F79698783CB2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6BD6CA-6696-4CE8-A1EA-87F95713C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505575"/>
            <a:ext cx="2895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079" name="Picture 5">
            <a:extLst>
              <a:ext uri="{FF2B5EF4-FFF2-40B4-BE49-F238E27FC236}">
                <a16:creationId xmlns:a16="http://schemas.microsoft.com/office/drawing/2014/main" xmlns="" id="{14A269D2-42D2-4C43-A771-C556252BCB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5716588"/>
            <a:ext cx="15351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99" r:id="rId1"/>
    <p:sldLayoutId id="2147487400" r:id="rId2"/>
    <p:sldLayoutId id="2147487401" r:id="rId3"/>
    <p:sldLayoutId id="2147487421" r:id="rId4"/>
    <p:sldLayoutId id="2147487402" r:id="rId5"/>
    <p:sldLayoutId id="2147487403" r:id="rId6"/>
    <p:sldLayoutId id="2147487404" r:id="rId7"/>
    <p:sldLayoutId id="2147487405" r:id="rId8"/>
    <p:sldLayoutId id="2147487406" r:id="rId9"/>
    <p:sldLayoutId id="2147487407" r:id="rId10"/>
    <p:sldLayoutId id="2147487408" r:id="rId11"/>
    <p:sldLayoutId id="21474874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z.epa.ohio.gov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110D3FEE-FC1F-4533-B218-1E604751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cs typeface="Tahoma" charset="0"/>
              </a:rPr>
              <a:t/>
            </a:r>
            <a:br>
              <a:rPr lang="en-US" altLang="en-US" sz="2000" dirty="0">
                <a:latin typeface="+mn-lt"/>
                <a:cs typeface="Tahoma" charset="0"/>
              </a:rPr>
            </a:br>
            <a:endParaRPr lang="en-US" altLang="en-US" b="1" dirty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atin typeface="+mn-lt"/>
                <a:cs typeface="Times New Roman" pitchFamily="18" charset="0"/>
              </a:rPr>
              <a:t>John Mathews/Jason Fyffe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atin typeface="+mn-lt"/>
                <a:cs typeface="Times New Roman" pitchFamily="18" charset="0"/>
              </a:rPr>
              <a:t>Ohio EPA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atin typeface="+mn-lt"/>
                <a:cs typeface="Times New Roman" pitchFamily="18" charset="0"/>
              </a:rPr>
              <a:t>Division of Surface Water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xmlns="" id="{828CB367-1E9C-49D8-B0A7-0159A6DCE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endParaRPr lang="en-US" sz="3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Municipal Separate Storm Sewer System (MS4) </a:t>
            </a:r>
          </a:p>
          <a:p>
            <a:pPr algn="ctr" eaLnBrk="1" hangingPunct="1">
              <a:defRPr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General Permit Renewal (OHQ000004)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1" descr="EC0140">
            <a:extLst>
              <a:ext uri="{FF2B5EF4-FFF2-40B4-BE49-F238E27FC236}">
                <a16:creationId xmlns:a16="http://schemas.microsoft.com/office/drawing/2014/main" xmlns="" id="{04B953B7-512A-499E-936A-1058E41E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r="1666"/>
          <a:stretch>
            <a:fillRect/>
          </a:stretch>
        </p:blipFill>
        <p:spPr bwMode="auto">
          <a:xfrm>
            <a:off x="5288910" y="1042995"/>
            <a:ext cx="3169289" cy="26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8">
            <a:extLst>
              <a:ext uri="{FF2B5EF4-FFF2-40B4-BE49-F238E27FC236}">
                <a16:creationId xmlns:a16="http://schemas.microsoft.com/office/drawing/2014/main" xmlns="" id="{977DB5F0-DDF9-41EA-9E93-896EC8985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1"/>
          <a:stretch/>
        </p:blipFill>
        <p:spPr bwMode="auto">
          <a:xfrm>
            <a:off x="304800" y="3602235"/>
            <a:ext cx="4976804" cy="2798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84358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10">
            <a:extLst>
              <a:ext uri="{FF2B5EF4-FFF2-40B4-BE49-F238E27FC236}">
                <a16:creationId xmlns:a16="http://schemas.microsoft.com/office/drawing/2014/main" xmlns="" id="{1A6AE274-60CA-4812-B070-AB72B4F78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t="13715" r="1961" b="16473"/>
          <a:stretch/>
        </p:blipFill>
        <p:spPr bwMode="auto">
          <a:xfrm>
            <a:off x="5517394" y="3810000"/>
            <a:ext cx="3486086" cy="29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14">
            <a:extLst>
              <a:ext uri="{FF2B5EF4-FFF2-40B4-BE49-F238E27FC236}">
                <a16:creationId xmlns:a16="http://schemas.microsoft.com/office/drawing/2014/main" xmlns="" id="{184A8318-27E4-4B33-8ED9-E5A83456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3" y="1269322"/>
            <a:ext cx="4572000" cy="2129459"/>
          </a:xfrm>
          <a:prstGeom prst="rect">
            <a:avLst/>
          </a:prstGeom>
          <a:solidFill>
            <a:srgbClr val="2E3748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DEDA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“…any discharge to an MS4 that is not composed entirely of storm water, except for fire-fighting activities and NPDES permitted discharges.”</a:t>
            </a:r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xmlns="" id="{91707D17-1AB2-49FA-A6AC-285622FA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638"/>
            <a:ext cx="88510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46AD"/>
                </a:solidFill>
                <a:latin typeface="Calibri" panose="020F0502020204030204" pitchFamily="34" charset="0"/>
              </a:rPr>
              <a:t>Illicit Discharge Detection &amp; Elimination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930F77E8-F0D6-41B6-80B5-3C37C92D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xmlns="" id="{438E5563-BC78-41D2-80E0-B8B854032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7638"/>
            <a:ext cx="8534400" cy="513556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2400" b="1" dirty="0">
                <a:cs typeface="Arial" panose="020B0604020202020204" pitchFamily="34" charset="0"/>
              </a:rPr>
              <a:t>Performance Standards:</a:t>
            </a:r>
          </a:p>
          <a:p>
            <a:pPr eaLnBrk="1" hangingPunct="1"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Shall include an </a:t>
            </a:r>
            <a:r>
              <a:rPr lang="en-US" altLang="en-US" sz="2000" b="1" dirty="0">
                <a:cs typeface="Arial" panose="020B0604020202020204" pitchFamily="34" charset="0"/>
              </a:rPr>
              <a:t>initial dry-weather screening </a:t>
            </a:r>
            <a:r>
              <a:rPr lang="en-US" altLang="en-US" sz="2000" dirty="0">
                <a:cs typeface="Arial" panose="020B0604020202020204" pitchFamily="34" charset="0"/>
              </a:rPr>
              <a:t>of all your storm water outfalls over the permit term.</a:t>
            </a:r>
          </a:p>
          <a:p>
            <a:pPr eaLnBrk="1" hangingPunct="1">
              <a:defRPr/>
            </a:pP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Your program shall establish </a:t>
            </a:r>
            <a:r>
              <a:rPr lang="en-US" altLang="en-US" sz="2000" b="1" dirty="0">
                <a:cs typeface="Arial" panose="020B0604020202020204" pitchFamily="34" charset="0"/>
              </a:rPr>
              <a:t>priorities and specific goals for long-term system-wide surveillance of your MS4</a:t>
            </a:r>
            <a:r>
              <a:rPr lang="en-US" altLang="en-US" sz="2000" dirty="0">
                <a:cs typeface="Arial" panose="020B0604020202020204" pitchFamily="34" charset="0"/>
              </a:rPr>
              <a:t>, as well as for specific investigations of outfalls and their tributary area where previous surveillance demonstrates a high likelihood of illicit discharges.</a:t>
            </a:r>
          </a:p>
          <a:p>
            <a:pPr eaLnBrk="1" hangingPunct="1">
              <a:defRPr/>
            </a:pP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Data collected each year shall be evaluated and </a:t>
            </a:r>
            <a:r>
              <a:rPr lang="en-US" altLang="en-US" sz="2000" b="1" dirty="0">
                <a:cs typeface="Arial" panose="020B0604020202020204" pitchFamily="34" charset="0"/>
              </a:rPr>
              <a:t>priorities and goals shall be revised annually</a:t>
            </a:r>
            <a:r>
              <a:rPr lang="en-US" altLang="en-US" sz="2000" dirty="0">
                <a:cs typeface="Arial" panose="020B0604020202020204" pitchFamily="34" charset="0"/>
              </a:rPr>
              <a:t> based on this evaluation.</a:t>
            </a:r>
          </a:p>
          <a:p>
            <a:pPr eaLnBrk="1" hangingPunct="1">
              <a:defRPr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Comprehensive storm sewer system map </a:t>
            </a:r>
            <a:r>
              <a:rPr lang="en-US" altLang="en-US" sz="2000" dirty="0">
                <a:cs typeface="Arial" panose="020B0604020202020204" pitchFamily="34" charset="0"/>
              </a:rPr>
              <a:t>(updated annually).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26F9116-0694-4D51-A26D-53F6C83A5B8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4163"/>
            <a:ext cx="8839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4000" dirty="0"/>
              <a:t>Illicit Discharge Detection &amp; Elimination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>
            <a:extLst>
              <a:ext uri="{FF2B5EF4-FFF2-40B4-BE49-F238E27FC236}">
                <a16:creationId xmlns:a16="http://schemas.microsoft.com/office/drawing/2014/main" xmlns="" id="{590C6A15-2105-4D9D-A464-A88A23A5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84358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723" name="Picture 19" descr="j0145577">
            <a:extLst>
              <a:ext uri="{FF2B5EF4-FFF2-40B4-BE49-F238E27FC236}">
                <a16:creationId xmlns:a16="http://schemas.microsoft.com/office/drawing/2014/main" xmlns="" id="{3C4EAD2B-8F95-4B10-813D-18A2DF75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152400"/>
            <a:ext cx="5257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xmlns="" id="{34E18C59-E873-4DA4-9677-5ED0DDC9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33338"/>
            <a:ext cx="3668713" cy="359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0046AD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US" altLang="en-US" sz="3600" b="1">
              <a:solidFill>
                <a:srgbClr val="0046AD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3600" b="1">
                <a:solidFill>
                  <a:srgbClr val="0046AD"/>
                </a:solidFill>
                <a:latin typeface="Calibri" panose="020F0502020204030204" pitchFamily="34" charset="0"/>
              </a:rPr>
              <a:t>Construction Site Runoff Control</a:t>
            </a: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xmlns="" id="{2BA190DB-0398-4263-B630-94AEC7B7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3625850"/>
            <a:ext cx="4000500" cy="307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0046AD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US" altLang="en-US" sz="3600" b="1">
              <a:solidFill>
                <a:srgbClr val="0046AD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3600" b="1">
                <a:solidFill>
                  <a:srgbClr val="0046AD"/>
                </a:solidFill>
                <a:latin typeface="Calibri" panose="020F0502020204030204" pitchFamily="34" charset="0"/>
              </a:rPr>
              <a:t>Post-Construction Runoff Control</a:t>
            </a:r>
          </a:p>
        </p:txBody>
      </p:sp>
      <p:pic>
        <p:nvPicPr>
          <p:cNvPr id="30726" name="Picture 2" descr="A fire hydrant covered in snow&#10;&#10;Description generated with high confidence">
            <a:extLst>
              <a:ext uri="{FF2B5EF4-FFF2-40B4-BE49-F238E27FC236}">
                <a16:creationId xmlns:a16="http://schemas.microsoft.com/office/drawing/2014/main" xmlns="" id="{65C59642-D7C3-48E8-B6A5-1BF2F295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6"/>
          <a:stretch>
            <a:fillRect/>
          </a:stretch>
        </p:blipFill>
        <p:spPr bwMode="auto">
          <a:xfrm>
            <a:off x="0" y="3625850"/>
            <a:ext cx="51371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2FEC9686-5FE3-4814-84E5-ADCA0AEC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xmlns="" id="{75FC1F4C-8471-4B18-AD4B-3EA42E2DB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59" y="1561797"/>
            <a:ext cx="8352773" cy="51355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Performance Standards:</a:t>
            </a:r>
          </a:p>
          <a:p>
            <a:pPr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Storm Water Pollution Prevention Plan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SWP3) review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all applicable projects</a:t>
            </a:r>
          </a:p>
          <a:p>
            <a:pPr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Inspect applicable sites initially then on at least a monthly basis</a:t>
            </a:r>
          </a:p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that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controls are installed per requirements</a:t>
            </a:r>
          </a:p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that long-term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Operation &amp; Maintenance Plans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developed and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agreements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place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Common issues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Inconsistent ordinances, resolutions, regulations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formal plan review and inspection process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Enforcement Protocol</a:t>
            </a:r>
          </a:p>
          <a:p>
            <a:pPr lvl="1"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47190D9-2AA4-40DD-ADFC-25849411281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427038"/>
            <a:ext cx="85344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Construction Site &amp; Post-Construction Runoff Control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3082">
            <a:extLst>
              <a:ext uri="{FF2B5EF4-FFF2-40B4-BE49-F238E27FC236}">
                <a16:creationId xmlns:a16="http://schemas.microsoft.com/office/drawing/2014/main" xmlns="" id="{8C222ED0-5290-4525-BAAB-6ED9E427F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984696"/>
              </p:ext>
            </p:extLst>
          </p:nvPr>
        </p:nvGraphicFramePr>
        <p:xfrm>
          <a:off x="7100180" y="1524000"/>
          <a:ext cx="19431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Drawing" r:id="rId3" imgW="3228700" imgH="4304933" progId="WPDraw30.Drawing">
                  <p:embed/>
                </p:oleObj>
              </mc:Choice>
              <mc:Fallback>
                <p:oleObj name="Drawing" r:id="rId3" imgW="3228700" imgH="4304933" progId="WPDraw30.Drawing">
                  <p:embed/>
                  <p:pic>
                    <p:nvPicPr>
                      <p:cNvPr id="0" name="Object 30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180" y="1524000"/>
                        <a:ext cx="19431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3083">
            <a:extLst>
              <a:ext uri="{FF2B5EF4-FFF2-40B4-BE49-F238E27FC236}">
                <a16:creationId xmlns:a16="http://schemas.microsoft.com/office/drawing/2014/main" xmlns="" id="{B33A6CBF-117C-479C-8ADA-84D405CA3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02328"/>
              </p:ext>
            </p:extLst>
          </p:nvPr>
        </p:nvGraphicFramePr>
        <p:xfrm>
          <a:off x="7086600" y="4191000"/>
          <a:ext cx="1943100" cy="258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Drawing" r:id="rId5" imgW="3267158" imgH="4352919" progId="WPDraw30.Drawing">
                  <p:embed/>
                </p:oleObj>
              </mc:Choice>
              <mc:Fallback>
                <p:oleObj name="Drawing" r:id="rId5" imgW="3267158" imgH="4352919" progId="WPDraw30.Drawing">
                  <p:embed/>
                  <p:pic>
                    <p:nvPicPr>
                      <p:cNvPr id="0" name="Object 30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943100" cy="2589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2">
            <a:extLst>
              <a:ext uri="{FF2B5EF4-FFF2-40B4-BE49-F238E27FC236}">
                <a16:creationId xmlns:a16="http://schemas.microsoft.com/office/drawing/2014/main" xmlns="" id="{81C2D653-9C05-411F-8F1E-67668DB2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274638"/>
            <a:ext cx="8621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33CC"/>
                </a:solidFill>
                <a:latin typeface="Calibri" panose="020F0502020204030204" pitchFamily="34" charset="0"/>
              </a:rPr>
              <a:t>Pollution Prevention/Good Housekeeping for Municipal Operations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D00494-675C-431E-90F2-6A7EEE78A6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683" b="16230"/>
          <a:stretch/>
        </p:blipFill>
        <p:spPr>
          <a:xfrm>
            <a:off x="76200" y="4648200"/>
            <a:ext cx="3371869" cy="2131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DAC259-E2D2-49F4-AE06-B371879B45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683" b="16230"/>
          <a:stretch/>
        </p:blipFill>
        <p:spPr>
          <a:xfrm>
            <a:off x="3486131" y="4648200"/>
            <a:ext cx="3371869" cy="2131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9DF4CA-D14F-460A-BBB3-D04E26C4C502}"/>
              </a:ext>
            </a:extLst>
          </p:cNvPr>
          <p:cNvSpPr txBox="1"/>
          <p:nvPr/>
        </p:nvSpPr>
        <p:spPr>
          <a:xfrm>
            <a:off x="114300" y="1676400"/>
            <a:ext cx="7124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Operation and Maintenance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Maintenance activities, schedules and long-term inspection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BMPs for streets, parking, maintenance areas, transfer stations, salt/sand storage locations and snow disposal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Procedures for proper disposal of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Conduct employee training once per year (min)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1BC1C8D9-5DFE-4463-BB35-596AC7F7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MS4 Permit Renewal Timeline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D718C905-C909-42F9-AFA3-F868EF21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9BF339C-0BB6-4252-A9C6-BB06BA999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70295"/>
              </p:ext>
            </p:extLst>
          </p:nvPr>
        </p:nvGraphicFramePr>
        <p:xfrm>
          <a:off x="457200" y="1600200"/>
          <a:ext cx="8229600" cy="299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30">
                  <a:extLst>
                    <a:ext uri="{9D8B030D-6E8A-4147-A177-3AD203B41FA5}">
                      <a16:colId xmlns:a16="http://schemas.microsoft.com/office/drawing/2014/main" xmlns="" val="763541259"/>
                    </a:ext>
                  </a:extLst>
                </a:gridCol>
                <a:gridCol w="6275070">
                  <a:extLst>
                    <a:ext uri="{9D8B030D-6E8A-4147-A177-3AD203B41FA5}">
                      <a16:colId xmlns:a16="http://schemas.microsoft.com/office/drawing/2014/main" xmlns="" val="3458756309"/>
                    </a:ext>
                  </a:extLst>
                </a:gridCol>
              </a:tblGrid>
              <a:tr h="399116">
                <a:tc>
                  <a:txBody>
                    <a:bodyPr/>
                    <a:lstStyle/>
                    <a:p>
                      <a:r>
                        <a:rPr lang="en-US" sz="2000" dirty="0"/>
                        <a:t>Month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Action Item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2010929962"/>
                  </a:ext>
                </a:extLst>
              </a:tr>
              <a:tr h="688884">
                <a:tc>
                  <a:txBody>
                    <a:bodyPr/>
                    <a:lstStyle/>
                    <a:p>
                      <a:r>
                        <a:rPr lang="en-US" sz="2000" dirty="0"/>
                        <a:t>Jan</a:t>
                      </a:r>
                      <a:r>
                        <a:rPr lang="en-US" sz="2000" baseline="0" dirty="0"/>
                        <a:t>/Feb 2019</a:t>
                      </a:r>
                      <a:endParaRPr lang="en-US" sz="2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Early</a:t>
                      </a:r>
                      <a:r>
                        <a:rPr lang="en-US" sz="2000" baseline="0" dirty="0"/>
                        <a:t> Stakeholder Outreach meetings to promote interested party input for GP renewal</a:t>
                      </a:r>
                      <a:endParaRPr lang="en-US" sz="20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3274955"/>
                  </a:ext>
                </a:extLst>
              </a:tr>
              <a:tr h="399116">
                <a:tc>
                  <a:txBody>
                    <a:bodyPr/>
                    <a:lstStyle/>
                    <a:p>
                      <a:r>
                        <a:rPr lang="en-US" sz="2000" dirty="0"/>
                        <a:t>March 2019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Review input and develop a draft GP with proposed changes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340368485"/>
                  </a:ext>
                </a:extLst>
              </a:tr>
              <a:tr h="399116">
                <a:tc>
                  <a:txBody>
                    <a:bodyPr/>
                    <a:lstStyle/>
                    <a:p>
                      <a:r>
                        <a:rPr lang="en-US" sz="2000" dirty="0"/>
                        <a:t>April</a:t>
                      </a:r>
                      <a:r>
                        <a:rPr lang="en-US" sz="2000" baseline="0" dirty="0"/>
                        <a:t> 2019</a:t>
                      </a:r>
                      <a:endParaRPr lang="en-US" sz="2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Public Notice Draft GP for public</a:t>
                      </a:r>
                      <a:r>
                        <a:rPr lang="en-US" sz="2000" baseline="0" dirty="0"/>
                        <a:t> comment</a:t>
                      </a:r>
                      <a:endParaRPr lang="en-US" sz="20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824534227"/>
                  </a:ext>
                </a:extLst>
              </a:tr>
              <a:tr h="39911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Comment Period ends 52 days after Public Notice  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800098276"/>
                  </a:ext>
                </a:extLst>
              </a:tr>
              <a:tr h="399116">
                <a:tc>
                  <a:txBody>
                    <a:bodyPr/>
                    <a:lstStyle/>
                    <a:p>
                      <a:r>
                        <a:rPr lang="en-US" sz="2000" dirty="0"/>
                        <a:t>June/July 2019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Review/evaluate comments received</a:t>
                      </a:r>
                      <a:r>
                        <a:rPr lang="en-US" sz="2000" baseline="0" dirty="0"/>
                        <a:t> and develop final GP</a:t>
                      </a:r>
                      <a:endParaRPr lang="en-US" sz="20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31544278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3E6DEF70-541D-4308-8EF1-46C1632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provide input: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A649B58E-92A2-48EB-8C55-6A97FFC3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141413"/>
            <a:ext cx="8680450" cy="4351337"/>
          </a:xfrm>
        </p:spPr>
        <p:txBody>
          <a:bodyPr/>
          <a:lstStyle/>
          <a:p>
            <a:r>
              <a:rPr lang="en-US" altLang="en-US" dirty="0"/>
              <a:t>Input is invited. Descriptive suggested changes or examples of issues are most helpful.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9393DA8-288B-4C99-8EB0-1DD19D72BF68}"/>
              </a:ext>
            </a:extLst>
          </p:cNvPr>
          <p:cNvSpPr txBox="1">
            <a:spLocks/>
          </p:cNvSpPr>
          <p:nvPr/>
        </p:nvSpPr>
        <p:spPr>
          <a:xfrm>
            <a:off x="554038" y="2732088"/>
            <a:ext cx="7772400" cy="1035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Send email by March 6, 2019: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F802B45-5656-4F18-8A73-CD47485DA31D}"/>
              </a:ext>
            </a:extLst>
          </p:cNvPr>
          <p:cNvSpPr txBox="1">
            <a:spLocks/>
          </p:cNvSpPr>
          <p:nvPr/>
        </p:nvSpPr>
        <p:spPr>
          <a:xfrm>
            <a:off x="1011238" y="4125913"/>
            <a:ext cx="6858000" cy="2065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dirty="0">
                <a:solidFill>
                  <a:schemeClr val="tx1"/>
                </a:solidFill>
              </a:rPr>
              <a:t>Jason Fyffe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dirty="0">
                <a:solidFill>
                  <a:schemeClr val="tx1"/>
                </a:solidFill>
              </a:rPr>
              <a:t>Ohio EPA, Division of Surface Water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dirty="0">
                <a:solidFill>
                  <a:schemeClr val="tx1"/>
                </a:solidFill>
              </a:rPr>
              <a:t>Jason.Fyffe@epa.ohio.gov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86B00D0F-AE8B-4A24-AC77-243BAF2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Updates or Changes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xmlns="" id="{C099AF8C-1278-4D86-8E70-655AF7CD9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/>
          <a:lstStyle/>
          <a:p>
            <a:r>
              <a:rPr lang="en-US" altLang="en-US" dirty="0"/>
              <a:t>Require update of ordinances and regulations within </a:t>
            </a:r>
            <a:r>
              <a:rPr lang="en-US" altLang="en-US" i="1" dirty="0"/>
              <a:t>X</a:t>
            </a:r>
            <a:r>
              <a:rPr lang="en-US" altLang="en-US" dirty="0"/>
              <a:t> months of renewal of MS4 General Permit (</a:t>
            </a:r>
            <a:r>
              <a:rPr lang="en-US" altLang="en-US" i="1" dirty="0"/>
              <a:t>reduce from 24 months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Adjust language regarding plan review and inspection to ensure thorough process and documentation</a:t>
            </a:r>
          </a:p>
          <a:p>
            <a:r>
              <a:rPr lang="en-US" altLang="en-US" dirty="0"/>
              <a:t>Require enforcement protocol (e.g. notices of violation in an enforcement escalation plan)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xmlns="" id="{1300CE60-CF68-418D-A1C3-AA1F232B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Updates or Changes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xmlns="" id="{03FAC9A9-FC2E-429F-8B42-F13159EBC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3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Address how MS4s </a:t>
            </a:r>
            <a:r>
              <a:rPr lang="en-US" dirty="0"/>
              <a:t>show in their Storm Water Management Program that they are responding to their watershed’s TMDL</a:t>
            </a:r>
            <a:r>
              <a:rPr lang="en-US" altLang="en-US" dirty="0"/>
              <a:t> (Total Maximum Daily Loads)</a:t>
            </a:r>
          </a:p>
          <a:p>
            <a:pPr lvl="1"/>
            <a:r>
              <a:rPr lang="en-US" altLang="en-US" dirty="0"/>
              <a:t>Perhaps standard BMPs that communities can select from (fitting particular TMDL issues)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24A13-77E3-44B5-84F2-6E918EEE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5FB8DF-439A-492D-A715-EDFFE681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19" r="67422" b="9403"/>
          <a:stretch/>
        </p:blipFill>
        <p:spPr>
          <a:xfrm>
            <a:off x="457200" y="274638"/>
            <a:ext cx="7764049" cy="4734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F88541-9151-4377-8C18-68E0E225A40D}"/>
              </a:ext>
            </a:extLst>
          </p:cNvPr>
          <p:cNvSpPr txBox="1"/>
          <p:nvPr/>
        </p:nvSpPr>
        <p:spPr>
          <a:xfrm>
            <a:off x="294361" y="5873689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http://neohiostormwater.com/index.html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FE119C-8AF6-4DDE-94C8-B62EAD6A3761}"/>
              </a:ext>
            </a:extLst>
          </p:cNvPr>
          <p:cNvSpPr txBox="1"/>
          <p:nvPr/>
        </p:nvSpPr>
        <p:spPr>
          <a:xfrm>
            <a:off x="303756" y="519028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Northeast Ohio Stormwater Training Council has developed papers on TMDLs and potential practices that may provoke ideas for input.  </a:t>
            </a:r>
          </a:p>
        </p:txBody>
      </p:sp>
    </p:spTree>
    <p:extLst>
      <p:ext uri="{BB962C8B-B14F-4D97-AF65-F5344CB8AC3E}">
        <p14:creationId xmlns:p14="http://schemas.microsoft.com/office/powerpoint/2010/main" val="3603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0F4BCEE3-4527-4384-8721-4ED41C18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Ohio EPA Storm Water Program Areas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xmlns="" id="{522C1B13-857A-4D80-A2CF-7D52F61E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39888"/>
            <a:ext cx="27971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xmlns="" id="{4676547C-48B8-4FF0-9FE3-4D4E6F77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r="4269"/>
          <a:stretch>
            <a:fillRect/>
          </a:stretch>
        </p:blipFill>
        <p:spPr bwMode="auto">
          <a:xfrm>
            <a:off x="3916363" y="2176463"/>
            <a:ext cx="47831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Content Placeholder 4" descr="outside storage of waste oil and solvents with no containment.JPG">
            <a:extLst>
              <a:ext uri="{FF2B5EF4-FFF2-40B4-BE49-F238E27FC236}">
                <a16:creationId xmlns:a16="http://schemas.microsoft.com/office/drawing/2014/main" xmlns="" id="{0163436B-5035-4DFF-B8FA-9A2EAE4D8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295775"/>
            <a:ext cx="27638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7">
            <a:extLst>
              <a:ext uri="{FF2B5EF4-FFF2-40B4-BE49-F238E27FC236}">
                <a16:creationId xmlns:a16="http://schemas.microsoft.com/office/drawing/2014/main" xmlns="" id="{3E8864F8-C1CE-43FF-8DDE-70BF490F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6988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Construction Activities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xmlns="" id="{0AB875E6-9BE9-4D00-8119-2ED00E98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3973512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Industrial Activities</a:t>
            </a: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xmlns="" id="{A6536EDA-D924-478B-B73E-1923FB48B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30350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Municipal Separate Storm Sewer Systems (MS4)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xmlns="" id="{1300CE60-CF68-418D-A1C3-AA1F232B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Updates or Changes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xmlns="" id="{03FAC9A9-FC2E-429F-8B42-F13159EBC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600200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Review permit language and performance measures to ensure permit requirements are clear and specific, meets federal requirements and avoids any public notice of each MS4 NOI application.</a:t>
            </a:r>
          </a:p>
        </p:txBody>
      </p:sp>
    </p:spTree>
    <p:extLst>
      <p:ext uri="{BB962C8B-B14F-4D97-AF65-F5344CB8AC3E}">
        <p14:creationId xmlns:p14="http://schemas.microsoft.com/office/powerpoint/2010/main" val="219236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xmlns="" id="{59F54F1E-CE07-4DB3-8AA4-9EB3DF83BF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525" y="1295400"/>
            <a:ext cx="8499475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Require electronic submittal of notice of intent</a:t>
            </a:r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1ED66F5E-CCA7-40FB-84A1-1D3022909C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dirty="0"/>
              <a:t>Potential Updates or Changes</a:t>
            </a: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xmlns="" id="{0CBDE7A6-6C7D-4CE7-8B50-D708E499C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89343"/>
            <a:ext cx="7467600" cy="43268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1">
            <a:extLst>
              <a:ext uri="{FF2B5EF4-FFF2-40B4-BE49-F238E27FC236}">
                <a16:creationId xmlns:a16="http://schemas.microsoft.com/office/drawing/2014/main" xmlns="" id="{8C6600C1-45E3-4C48-B007-23C4FAAFB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167" y="6214103"/>
            <a:ext cx="4347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46AD"/>
                </a:solidFill>
                <a:latin typeface="Cambria" panose="02040503050406030204" pitchFamily="18" charset="0"/>
                <a:hlinkClick r:id="rId3"/>
              </a:rPr>
              <a:t>https://ebiz.epa.ohio.gov</a:t>
            </a:r>
            <a:endParaRPr lang="en-US" altLang="en-US" sz="2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0725BBDA-3AE2-4CA5-B61D-2591966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Updates or Changes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xmlns="" id="{F46CE50F-B358-4B6A-B585-992BAF85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Require most </a:t>
            </a:r>
            <a:r>
              <a:rPr lang="en-US" altLang="en-US" u="sng" dirty="0"/>
              <a:t>current</a:t>
            </a:r>
            <a:r>
              <a:rPr lang="en-US" altLang="en-US" dirty="0"/>
              <a:t> Storm Water Management Program document (SWMP) to be uploaded with NOI submittal</a:t>
            </a: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xmlns="" id="{345FA715-BF55-4D57-AC6C-675079C99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r="877"/>
          <a:stretch/>
        </p:blipFill>
        <p:spPr bwMode="auto">
          <a:xfrm>
            <a:off x="210563" y="3276601"/>
            <a:ext cx="8704837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E70AF0-B2E6-486A-93A0-F98012CC325A}"/>
              </a:ext>
            </a:extLst>
          </p:cNvPr>
          <p:cNvSpPr txBox="1"/>
          <p:nvPr/>
        </p:nvSpPr>
        <p:spPr>
          <a:xfrm>
            <a:off x="381000" y="533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have not been submitted since the first MS4 Permit (2003).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071DFA34-06A3-439B-9F3E-DCE58126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Updates or Changes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4246B62B-D821-49FB-A8CC-889DAF3F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Submit annual reports electronically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xmlns="" id="{38928AEF-A0D5-44CC-A910-DEB95435B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3537" b="5396"/>
          <a:stretch>
            <a:fillRect/>
          </a:stretch>
        </p:blipFill>
        <p:spPr bwMode="auto">
          <a:xfrm>
            <a:off x="737309" y="1905000"/>
            <a:ext cx="7644691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xmlns="" id="{A5242EEC-6167-476A-A840-17E63D4D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Updates or Changes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xmlns="" id="{FA210589-A120-4480-B6D8-1FE7FFD0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3" y="14128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Include a Storm Water Utilities survey in annual report requirements</a:t>
            </a:r>
          </a:p>
        </p:txBody>
      </p:sp>
      <p:pic>
        <p:nvPicPr>
          <p:cNvPr id="41988" name="Picture 3">
            <a:extLst>
              <a:ext uri="{FF2B5EF4-FFF2-40B4-BE49-F238E27FC236}">
                <a16:creationId xmlns:a16="http://schemas.microsoft.com/office/drawing/2014/main" xmlns="" id="{8F0B610B-7448-4012-8081-A04E03DE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r="5717" b="6619"/>
          <a:stretch>
            <a:fillRect/>
          </a:stretch>
        </p:blipFill>
        <p:spPr bwMode="auto">
          <a:xfrm>
            <a:off x="537773" y="2514600"/>
            <a:ext cx="6091627" cy="37983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xmlns="" id="{92E3EAB8-1A19-44D3-9749-A4FA1CB2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Updates or Changes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xmlns="" id="{77AE75FA-85C0-4034-95AA-56FA052F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/>
              <a:t>Identify priority illicit discharges that require immediate notification to Ohio EPA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   E.g. Cross-connections, sewage releases…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xmlns="" id="{E88107EE-ADCF-4014-B98B-B5A8A277D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5105400" cy="34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xmlns="" id="{5A8D4BE0-92EF-4F8F-9027-D2FC6A95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Please provide input: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xmlns="" id="{495E5BF3-D07F-4F50-B2DC-A9FEEDA1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141413"/>
            <a:ext cx="8680450" cy="435133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Your input is invited! Remember, be descriptive with suggested changes and/or give examples of issues being addressed.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9393DA8-288B-4C99-8EB0-1DD19D72BF68}"/>
              </a:ext>
            </a:extLst>
          </p:cNvPr>
          <p:cNvSpPr txBox="1">
            <a:spLocks/>
          </p:cNvSpPr>
          <p:nvPr/>
        </p:nvSpPr>
        <p:spPr>
          <a:xfrm>
            <a:off x="554038" y="2732088"/>
            <a:ext cx="7772400" cy="1035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Send email by March 6, 2019: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F802B45-5656-4F18-8A73-CD47485DA31D}"/>
              </a:ext>
            </a:extLst>
          </p:cNvPr>
          <p:cNvSpPr txBox="1">
            <a:spLocks/>
          </p:cNvSpPr>
          <p:nvPr/>
        </p:nvSpPr>
        <p:spPr>
          <a:xfrm>
            <a:off x="1011238" y="4125913"/>
            <a:ext cx="6858000" cy="2065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dirty="0">
                <a:solidFill>
                  <a:schemeClr val="tx1"/>
                </a:solidFill>
              </a:rPr>
              <a:t>Jason Fyffe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dirty="0">
                <a:solidFill>
                  <a:schemeClr val="tx1"/>
                </a:solidFill>
              </a:rPr>
              <a:t>Ohio EPA, Division of Surface Water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500" dirty="0">
                <a:solidFill>
                  <a:schemeClr val="tx1"/>
                </a:solidFill>
              </a:rPr>
              <a:t>Jason.Fyffe@epa.ohio.gov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">
            <a:extLst>
              <a:ext uri="{FF2B5EF4-FFF2-40B4-BE49-F238E27FC236}">
                <a16:creationId xmlns:a16="http://schemas.microsoft.com/office/drawing/2014/main" xmlns="" id="{1E955878-1162-44BA-A439-EB94CC0A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46869"/>
            <a:ext cx="6172200" cy="765175"/>
          </a:xfrm>
        </p:spPr>
        <p:txBody>
          <a:bodyPr/>
          <a:lstStyle/>
          <a:p>
            <a:r>
              <a:rPr lang="en-US" altLang="en-US" dirty="0"/>
              <a:t>MS4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A6F3B7-54F4-4454-A522-951BDDB1B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399"/>
          </a:xfrm>
        </p:spPr>
        <p:txBody>
          <a:bodyPr/>
          <a:lstStyle/>
          <a:p>
            <a:r>
              <a:rPr lang="en-US" dirty="0"/>
              <a:t>Municipal Separate Storm Sewer System (MS4)</a:t>
            </a:r>
          </a:p>
          <a:p>
            <a:r>
              <a:rPr lang="en-US" dirty="0"/>
              <a:t>Refers to a system of conveyances-drainage systems, swales, ditches, gutters and storm sewers</a:t>
            </a:r>
          </a:p>
        </p:txBody>
      </p:sp>
      <p:pic>
        <p:nvPicPr>
          <p:cNvPr id="5" name="Content Placeholder 4" descr="A picture containing grass, outdoor, rock, field&#10;&#10;Description generated with very high confidence">
            <a:extLst>
              <a:ext uri="{FF2B5EF4-FFF2-40B4-BE49-F238E27FC236}">
                <a16:creationId xmlns:a16="http://schemas.microsoft.com/office/drawing/2014/main" xmlns="" id="{076A541C-88A2-46F7-B26C-8C4302F71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75"/>
          <a:stretch/>
        </p:blipFill>
        <p:spPr>
          <a:xfrm>
            <a:off x="4724400" y="1600201"/>
            <a:ext cx="3657600" cy="4038600"/>
          </a:xfrm>
        </p:spPr>
      </p:pic>
    </p:spTree>
    <p:extLst>
      <p:ext uri="{BB962C8B-B14F-4D97-AF65-F5344CB8AC3E}">
        <p14:creationId xmlns:p14="http://schemas.microsoft.com/office/powerpoint/2010/main" val="426668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9">
            <a:extLst>
              <a:ext uri="{FF2B5EF4-FFF2-40B4-BE49-F238E27FC236}">
                <a16:creationId xmlns:a16="http://schemas.microsoft.com/office/drawing/2014/main" xmlns="" id="{78C862D3-015F-4AF1-946C-E475243364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1299008"/>
            <a:ext cx="4057650" cy="4338637"/>
          </a:xfrm>
        </p:spPr>
      </p:pic>
      <p:sp>
        <p:nvSpPr>
          <p:cNvPr id="23555" name="Title 3">
            <a:extLst>
              <a:ext uri="{FF2B5EF4-FFF2-40B4-BE49-F238E27FC236}">
                <a16:creationId xmlns:a16="http://schemas.microsoft.com/office/drawing/2014/main" xmlns="" id="{1E955878-1162-44BA-A439-EB94CC0A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46869"/>
            <a:ext cx="6172200" cy="765175"/>
          </a:xfrm>
        </p:spPr>
        <p:txBody>
          <a:bodyPr/>
          <a:lstStyle/>
          <a:p>
            <a:r>
              <a:rPr lang="en-US" altLang="en-US" dirty="0"/>
              <a:t>MS4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FC21E-1F47-41BF-872B-BFC9F02B0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688" y="1112043"/>
            <a:ext cx="4811712" cy="53990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I MS4s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&gt;100,000 ppl, primarily not combined sewers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 permits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Akron, Columbus, Dayton &amp; Toledo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Phase II MS4s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Within an urbanized area (defined by last census) or designated by population, population density and other factors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619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 MS4s covered under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296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general permits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Typically cities, counties, townships, but may include park districts, department of transportation, universities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9">
            <a:extLst>
              <a:ext uri="{FF2B5EF4-FFF2-40B4-BE49-F238E27FC236}">
                <a16:creationId xmlns:a16="http://schemas.microsoft.com/office/drawing/2014/main" xmlns="" id="{78C862D3-015F-4AF1-946C-E475243364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1299008"/>
            <a:ext cx="4057650" cy="4338637"/>
          </a:xfrm>
        </p:spPr>
      </p:pic>
      <p:sp>
        <p:nvSpPr>
          <p:cNvPr id="23555" name="Title 3">
            <a:extLst>
              <a:ext uri="{FF2B5EF4-FFF2-40B4-BE49-F238E27FC236}">
                <a16:creationId xmlns:a16="http://schemas.microsoft.com/office/drawing/2014/main" xmlns="" id="{1E955878-1162-44BA-A439-EB94CC0A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46869"/>
            <a:ext cx="6172200" cy="765175"/>
          </a:xfrm>
        </p:spPr>
        <p:txBody>
          <a:bodyPr/>
          <a:lstStyle/>
          <a:p>
            <a:r>
              <a:rPr lang="en-US" altLang="en-US" dirty="0"/>
              <a:t>MS4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FC21E-1F47-41BF-872B-BFC9F02B0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974" y="1299007"/>
            <a:ext cx="4735512" cy="521212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u="sng" dirty="0"/>
              <a:t>Phase I MS4s</a:t>
            </a:r>
          </a:p>
          <a:p>
            <a:pPr marL="0" indent="0">
              <a:buNone/>
              <a:defRPr/>
            </a:pPr>
            <a:r>
              <a:rPr lang="en-US" sz="2000" dirty="0"/>
              <a:t>Columbus - Working to renew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Dayton - Expires 10-2022</a:t>
            </a:r>
          </a:p>
          <a:p>
            <a:pPr marL="0" indent="0">
              <a:buNone/>
              <a:defRPr/>
            </a:pPr>
            <a:r>
              <a:rPr lang="en-US" sz="2000" dirty="0"/>
              <a:t>Akron - Working to renew </a:t>
            </a:r>
          </a:p>
          <a:p>
            <a:pPr marL="0" indent="0">
              <a:buNone/>
              <a:defRPr/>
            </a:pPr>
            <a:r>
              <a:rPr lang="en-US" sz="2000" dirty="0"/>
              <a:t>Toledo - Working to renew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u="sng" dirty="0"/>
              <a:t>Phase II MS4s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Permit expires September 10, 2019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Permits are renewed every 5 years.</a:t>
            </a:r>
          </a:p>
        </p:txBody>
      </p:sp>
    </p:spTree>
    <p:extLst>
      <p:ext uri="{BB962C8B-B14F-4D97-AF65-F5344CB8AC3E}">
        <p14:creationId xmlns:p14="http://schemas.microsoft.com/office/powerpoint/2010/main" val="169894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xmlns="" id="{488C4176-3DB3-450E-8CAE-ED72E7B3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MS4 Program: What’s Required?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4EAEA23B-2B49-4962-8A8D-C434FEF9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Submittal </a:t>
            </a:r>
            <a:endParaRPr lang="en-US" altLang="en-US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Notice of Intent (NOI)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Storm Water Management Program (SWMP)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Alone or Co-Permittee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Develop and Implement SWMP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 each MCM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Recordkeeping/Reporting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Submit reports to Ohio EPA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Maintain other records/documentation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C1C28150-1D7B-4E79-BE60-FB06B1CC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Storm Water </a:t>
            </a:r>
            <a:br>
              <a:rPr lang="en-US" altLang="en-US" dirty="0"/>
            </a:br>
            <a:r>
              <a:rPr lang="en-US" altLang="en-US" dirty="0"/>
              <a:t>Management Program (SWMP)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C3740174-FDA4-4762-837C-5F2C0430C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Best Management Practices (BMPs) that address the 6 Minimum Control Measures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Legal authority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Performance standards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Timeframes for BMP implementation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Point of contact/responsible parties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How success of minimum control measures and BMPs will be evaluated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3B5365-15CC-4B97-8CBC-A8FFBBFF6B38}"/>
              </a:ext>
            </a:extLst>
          </p:cNvPr>
          <p:cNvSpPr/>
          <p:nvPr/>
        </p:nvSpPr>
        <p:spPr>
          <a:xfrm>
            <a:off x="6934200" y="5686425"/>
            <a:ext cx="1600200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64EBD0F6-5F94-4A71-AFC6-5C666EEC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/>
              <a:t>Six Minimum Control Measures</a:t>
            </a:r>
          </a:p>
        </p:txBody>
      </p:sp>
      <p:pic>
        <p:nvPicPr>
          <p:cNvPr id="26628" name="Picture 10">
            <a:extLst>
              <a:ext uri="{FF2B5EF4-FFF2-40B4-BE49-F238E27FC236}">
                <a16:creationId xmlns:a16="http://schemas.microsoft.com/office/drawing/2014/main" xmlns="" id="{67A020B4-292F-47C7-A5B5-8D385C62B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/>
          <a:stretch/>
        </p:blipFill>
        <p:spPr bwMode="auto">
          <a:xfrm>
            <a:off x="6172200" y="1047750"/>
            <a:ext cx="257016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M:\Stormwater\PICTURES\MS4 Photos_Diagrams\PP GH\PP_GH_NO.JPG">
            <a:extLst>
              <a:ext uri="{FF2B5EF4-FFF2-40B4-BE49-F238E27FC236}">
                <a16:creationId xmlns:a16="http://schemas.microsoft.com/office/drawing/2014/main" xmlns="" id="{1E8736A4-539B-45D5-B325-DDB01805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39370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j0145577">
            <a:extLst>
              <a:ext uri="{FF2B5EF4-FFF2-40B4-BE49-F238E27FC236}">
                <a16:creationId xmlns:a16="http://schemas.microsoft.com/office/drawing/2014/main" xmlns="" id="{12EB703B-4B2B-4FC3-BF85-0C4244A0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37000"/>
            <a:ext cx="2794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tuttle dry detention">
            <a:extLst>
              <a:ext uri="{FF2B5EF4-FFF2-40B4-BE49-F238E27FC236}">
                <a16:creationId xmlns:a16="http://schemas.microsoft.com/office/drawing/2014/main" xmlns="" id="{540371C8-8201-4A6A-B95D-E20E7DE5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37000"/>
            <a:ext cx="28384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>
            <a:extLst>
              <a:ext uri="{FF2B5EF4-FFF2-40B4-BE49-F238E27FC236}">
                <a16:creationId xmlns:a16="http://schemas.microsoft.com/office/drawing/2014/main" xmlns="" id="{0C901B4D-5FF9-42C9-9F61-7B068910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0763"/>
            <a:ext cx="20843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8">
            <a:extLst>
              <a:ext uri="{FF2B5EF4-FFF2-40B4-BE49-F238E27FC236}">
                <a16:creationId xmlns:a16="http://schemas.microsoft.com/office/drawing/2014/main" xmlns="" id="{AA01F5D8-F083-4A34-B2E7-B0D2D7B3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3228975"/>
            <a:ext cx="267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Public Education &amp; Outreach</a:t>
            </a:r>
          </a:p>
        </p:txBody>
      </p:sp>
      <p:sp>
        <p:nvSpPr>
          <p:cNvPr id="26634" name="TextBox 9">
            <a:extLst>
              <a:ext uri="{FF2B5EF4-FFF2-40B4-BE49-F238E27FC236}">
                <a16:creationId xmlns:a16="http://schemas.microsoft.com/office/drawing/2014/main" xmlns="" id="{84247D7F-752A-48F0-8085-B80B8126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3228975"/>
            <a:ext cx="2671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Public Involvement &amp; Participation</a:t>
            </a:r>
          </a:p>
        </p:txBody>
      </p:sp>
      <p:sp>
        <p:nvSpPr>
          <p:cNvPr id="26635" name="TextBox 10">
            <a:extLst>
              <a:ext uri="{FF2B5EF4-FFF2-40B4-BE49-F238E27FC236}">
                <a16:creationId xmlns:a16="http://schemas.microsoft.com/office/drawing/2014/main" xmlns="" id="{426299B5-E81B-4D24-8F60-99177D36F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36900"/>
            <a:ext cx="2671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Illicit Discharge Detection &amp; Elimination</a:t>
            </a:r>
          </a:p>
        </p:txBody>
      </p:sp>
      <p:sp>
        <p:nvSpPr>
          <p:cNvPr id="26636" name="TextBox 11">
            <a:extLst>
              <a:ext uri="{FF2B5EF4-FFF2-40B4-BE49-F238E27FC236}">
                <a16:creationId xmlns:a16="http://schemas.microsoft.com/office/drawing/2014/main" xmlns="" id="{4330EB42-5410-4814-B4EB-6BC57052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5907088"/>
            <a:ext cx="267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Construction Site Runoff Control</a:t>
            </a:r>
          </a:p>
        </p:txBody>
      </p:sp>
      <p:sp>
        <p:nvSpPr>
          <p:cNvPr id="26637" name="TextBox 12">
            <a:extLst>
              <a:ext uri="{FF2B5EF4-FFF2-40B4-BE49-F238E27FC236}">
                <a16:creationId xmlns:a16="http://schemas.microsoft.com/office/drawing/2014/main" xmlns="" id="{4EE7A3A0-AD64-480D-AC47-0491BBE7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5913438"/>
            <a:ext cx="326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Post-Construction Storm Water Management</a:t>
            </a:r>
          </a:p>
        </p:txBody>
      </p:sp>
      <p:sp>
        <p:nvSpPr>
          <p:cNvPr id="26638" name="TextBox 13">
            <a:extLst>
              <a:ext uri="{FF2B5EF4-FFF2-40B4-BE49-F238E27FC236}">
                <a16:creationId xmlns:a16="http://schemas.microsoft.com/office/drawing/2014/main" xmlns="" id="{E3459E93-7BCE-43CD-BFC8-72907EE4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882039"/>
            <a:ext cx="267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Pollution Prevention / Good Housekeeping</a:t>
            </a:r>
          </a:p>
        </p:txBody>
      </p:sp>
      <p:pic>
        <p:nvPicPr>
          <p:cNvPr id="26639" name="Picture 16">
            <a:extLst>
              <a:ext uri="{FF2B5EF4-FFF2-40B4-BE49-F238E27FC236}">
                <a16:creationId xmlns:a16="http://schemas.microsoft.com/office/drawing/2014/main" xmlns="" id="{63E7EB37-B95E-4682-9239-3182C506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285" b="-2733"/>
          <a:stretch/>
        </p:blipFill>
        <p:spPr bwMode="auto">
          <a:xfrm>
            <a:off x="3227387" y="1050925"/>
            <a:ext cx="27844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20A0A87-72B2-49D7-BB49-4E56BEEFC7FA}"/>
              </a:ext>
            </a:extLst>
          </p:cNvPr>
          <p:cNvCxnSpPr>
            <a:cxnSpLocks/>
          </p:cNvCxnSpPr>
          <p:nvPr/>
        </p:nvCxnSpPr>
        <p:spPr>
          <a:xfrm flipH="1" flipV="1">
            <a:off x="244475" y="6472238"/>
            <a:ext cx="862965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71083AA8-A9F1-4B08-BABE-BC3534B3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B587B168-97D4-47A7-9BC5-82E745F4B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Public Education Performance Standard: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Storm Water Public education and outreach program shall include </a:t>
            </a:r>
            <a:r>
              <a:rPr lang="en-US" altLang="en-US" sz="2000" b="1" dirty="0">
                <a:cs typeface="Arial" panose="020B0604020202020204" pitchFamily="34" charset="0"/>
              </a:rPr>
              <a:t>more than one mechanism and target at least five different storm water themes </a:t>
            </a:r>
            <a:r>
              <a:rPr lang="en-US" altLang="en-US" sz="2000" dirty="0">
                <a:cs typeface="Arial" panose="020B0604020202020204" pitchFamily="34" charset="0"/>
              </a:rPr>
              <a:t>over the permit term.  At a minimum, </a:t>
            </a:r>
            <a:r>
              <a:rPr lang="en-US" altLang="en-US" sz="2000" b="1" dirty="0">
                <a:cs typeface="Arial" panose="020B0604020202020204" pitchFamily="34" charset="0"/>
              </a:rPr>
              <a:t>one theme shall target the development community</a:t>
            </a:r>
            <a:r>
              <a:rPr lang="en-US" altLang="en-US" sz="2000" dirty="0">
                <a:cs typeface="Arial" panose="020B0604020202020204" pitchFamily="34" charset="0"/>
              </a:rPr>
              <a:t>. Program must reach 50 percent of your population over the permit term.</a:t>
            </a:r>
          </a:p>
          <a:p>
            <a:pPr eaLnBrk="1" hangingPunct="1"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Public Involvement/participation Performance Standard: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Public involvement / participation program shall include, at a minimum, </a:t>
            </a:r>
            <a:r>
              <a:rPr lang="en-US" altLang="en-US" sz="2000" b="1" dirty="0">
                <a:cs typeface="Arial" panose="020B0604020202020204" pitchFamily="34" charset="0"/>
              </a:rPr>
              <a:t>five public involvement activities over the permit term</a:t>
            </a:r>
            <a:r>
              <a:rPr lang="en-US" altLang="en-US" sz="2000" dirty="0">
                <a:cs typeface="Arial" panose="020B0604020202020204" pitchFamily="34" charset="0"/>
              </a:rPr>
              <a:t>. </a:t>
            </a:r>
          </a:p>
          <a:p>
            <a:pPr eaLnBrk="1" hangingPunct="1">
              <a:buFontTx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AC17A67-287E-4DE0-9445-A418B55C120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Public Education &amp; Outreach / Public Involvement/Participation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A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A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_bor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401Harcarik2011</Template>
  <TotalTime>7081</TotalTime>
  <Words>1011</Words>
  <Application>Microsoft Office PowerPoint</Application>
  <PresentationFormat>On-screen Show (4:3)</PresentationFormat>
  <Paragraphs>158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OCAPP</vt:lpstr>
      <vt:lpstr>1_OCAPP</vt:lpstr>
      <vt:lpstr>Standard_border</vt:lpstr>
      <vt:lpstr>Drawing</vt:lpstr>
      <vt:lpstr>PowerPoint Presentation</vt:lpstr>
      <vt:lpstr>Ohio EPA Storm Water Program Areas</vt:lpstr>
      <vt:lpstr>MS4 Program</vt:lpstr>
      <vt:lpstr>MS4 Program</vt:lpstr>
      <vt:lpstr>MS4 Program</vt:lpstr>
      <vt:lpstr>MS4 Program: What’s Required?</vt:lpstr>
      <vt:lpstr>Storm Water  Management Program (SWMP)</vt:lpstr>
      <vt:lpstr>Six Minimum Control Measures</vt:lpstr>
      <vt:lpstr> </vt:lpstr>
      <vt:lpstr>PowerPoint Presentation</vt:lpstr>
      <vt:lpstr> </vt:lpstr>
      <vt:lpstr>PowerPoint Presentation</vt:lpstr>
      <vt:lpstr> </vt:lpstr>
      <vt:lpstr>PowerPoint Presentation</vt:lpstr>
      <vt:lpstr>MS4 Permit Renewal Timeline</vt:lpstr>
      <vt:lpstr>How to provide input:</vt:lpstr>
      <vt:lpstr>Potential Updates or Changes</vt:lpstr>
      <vt:lpstr>Potential Updates or Changes</vt:lpstr>
      <vt:lpstr>PowerPoint Presentation</vt:lpstr>
      <vt:lpstr>Potential Updates or Changes</vt:lpstr>
      <vt:lpstr>Potential Updates or Changes</vt:lpstr>
      <vt:lpstr>Potential Updates or Changes</vt:lpstr>
      <vt:lpstr>Potential Updates or Changes</vt:lpstr>
      <vt:lpstr>Potential Updates or Changes</vt:lpstr>
      <vt:lpstr>Potential Updates or Changes</vt:lpstr>
      <vt:lpstr>Please provide input:</vt:lpstr>
    </vt:vector>
  </TitlesOfParts>
  <Company>Ohio 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EPA 2005 Compliance Assistance Conference</dc:title>
  <dc:creator>Director's Office</dc:creator>
  <cp:lastModifiedBy>Gasaway, Kori</cp:lastModifiedBy>
  <cp:revision>496</cp:revision>
  <cp:lastPrinted>2019-02-04T19:11:59Z</cp:lastPrinted>
  <dcterms:created xsi:type="dcterms:W3CDTF">2005-06-15T21:01:33Z</dcterms:created>
  <dcterms:modified xsi:type="dcterms:W3CDTF">2019-02-12T15:30:36Z</dcterms:modified>
</cp:coreProperties>
</file>